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3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4" r:id="rId18"/>
    <p:sldId id="275" r:id="rId19"/>
    <p:sldId id="271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old" panose="020F0502020204030203" charset="0"/>
      <p:bold r:id="rId32"/>
    </p:embeddedFont>
    <p:embeddedFont>
      <p:font typeface="Lora" pitchFamily="2" charset="-52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41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4C5CF8-6767-44C5-9CB8-4FA36864D9C1}"/>
              </a:ext>
            </a:extLst>
          </p:cNvPr>
          <p:cNvSpPr>
            <a:spLocks noGrp="1"/>
          </p:cNvSpPr>
          <p:nvPr/>
        </p:nvSpPr>
        <p:spPr>
          <a:xfrm>
            <a:off x="2907653" y="2565844"/>
            <a:ext cx="8175384" cy="1800201"/>
          </a:xfrm>
          <a:prstGeom prst="rect">
            <a:avLst/>
          </a:prstGeom>
        </p:spPr>
        <p:txBody>
          <a:bodyPr vert="horz" lIns="45720" rIns="45720" anchor="t">
            <a:normAutofit fontScale="75000" lnSpcReduction="20000"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Отчет по Производственной практике </a:t>
            </a:r>
            <a:br>
              <a:rPr lang="ru-RU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ПМ.01. Разработка модулей программного обеспечения для компьютерных систем</a:t>
            </a:r>
          </a:p>
          <a:p>
            <a:pPr algn="ctr"/>
            <a:endParaRPr lang="ru-RU" sz="3600" dirty="0">
              <a:ln w="5000" cmpd="sng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87281C2-A2A0-452A-9169-BC5B8EBD234B}"/>
              </a:ext>
            </a:extLst>
          </p:cNvPr>
          <p:cNvSpPr>
            <a:spLocks noGrp="1"/>
          </p:cNvSpPr>
          <p:nvPr/>
        </p:nvSpPr>
        <p:spPr>
          <a:xfrm>
            <a:off x="2382311" y="0"/>
            <a:ext cx="8387422" cy="1800200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cap="all" dirty="0"/>
              <a:t>Министерство образования Кировской области</a:t>
            </a:r>
          </a:p>
          <a:p>
            <a:pPr algn="ctr"/>
            <a:r>
              <a:rPr lang="ru-RU" dirty="0"/>
              <a:t>Кировское областное государственное профессиональное бюджетное учреждение </a:t>
            </a:r>
          </a:p>
          <a:p>
            <a:pPr algn="ctr"/>
            <a:r>
              <a:rPr lang="ru-RU" dirty="0"/>
              <a:t>«Слободской колледж педагогики и социальных отношений»</a:t>
            </a:r>
          </a:p>
          <a:p>
            <a:endParaRPr lang="ru-RU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8E2C3A6-1070-4F5D-9C94-ED636520664F}"/>
              </a:ext>
            </a:extLst>
          </p:cNvPr>
          <p:cNvSpPr txBox="1"/>
          <p:nvPr/>
        </p:nvSpPr>
        <p:spPr>
          <a:xfrm>
            <a:off x="10769733" y="4902739"/>
            <a:ext cx="4176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Студент Збруев Антон Владимирович</a:t>
            </a:r>
          </a:p>
          <a:p>
            <a:r>
              <a:rPr lang="ru-RU" dirty="0"/>
              <a:t>Группа 21П-1</a:t>
            </a:r>
          </a:p>
          <a:p>
            <a:r>
              <a:rPr lang="ru-RU" dirty="0"/>
              <a:t>Специальность 09.02.07 Информационные системы и программирование</a:t>
            </a:r>
          </a:p>
          <a:p>
            <a:r>
              <a:rPr lang="ru-RU" dirty="0"/>
              <a:t>Руководитель практики от колледжа</a:t>
            </a:r>
          </a:p>
          <a:p>
            <a:r>
              <a:rPr lang="ru-RU" dirty="0"/>
              <a:t>Махнев Александр Анатольевич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EA06DCA-5AC9-451B-9E1C-9237BDF62473}"/>
              </a:ext>
            </a:extLst>
          </p:cNvPr>
          <p:cNvSpPr txBox="1"/>
          <p:nvPr/>
        </p:nvSpPr>
        <p:spPr>
          <a:xfrm>
            <a:off x="5747930" y="752992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2024 – 2025 г.</a:t>
            </a:r>
          </a:p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1754C9-F6F9-4072-93F3-6C9B56774259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3052"/>
            <a:ext cx="5342692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Реализация Интеграции с GitLab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307580" y="1306116"/>
            <a:ext cx="15240" cy="3648194"/>
          </a:xfrm>
          <a:prstGeom prst="roundRect">
            <a:avLst>
              <a:gd name="adj" fmla="val 140050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6743581" y="1618536"/>
            <a:ext cx="426839" cy="15240"/>
          </a:xfrm>
          <a:prstGeom prst="roundRect">
            <a:avLst>
              <a:gd name="adj" fmla="val 140050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7155180" y="1466136"/>
            <a:ext cx="320040" cy="320040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71" y="1525667"/>
            <a:ext cx="200858" cy="2008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528298" y="1448395"/>
            <a:ext cx="307550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Общий модуль GitLabAPI (серверный)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66167" y="1742956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Инкапсулирует взаимодействие с GitLab REST API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66167" y="2055971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Функции: ОтправитьЗадачуВGitLab (создание/обновление)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66167" y="2368987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Обработка HTTP-запросов (POST, PUT, GET), работа с JSON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459980" y="2329934"/>
            <a:ext cx="426839" cy="15240"/>
          </a:xfrm>
          <a:prstGeom prst="roundRect">
            <a:avLst>
              <a:gd name="adj" fmla="val 140050"/>
            </a:avLst>
          </a:prstGeom>
          <a:solidFill>
            <a:srgbClr val="D9CDBA"/>
          </a:solidFill>
          <a:ln/>
        </p:spPr>
      </p:sp>
      <p:sp>
        <p:nvSpPr>
          <p:cNvPr id="12" name="Shape 9"/>
          <p:cNvSpPr/>
          <p:nvPr/>
        </p:nvSpPr>
        <p:spPr>
          <a:xfrm>
            <a:off x="7155180" y="2177534"/>
            <a:ext cx="320040" cy="320040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771" y="2212062"/>
            <a:ext cx="200858" cy="25098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26598" y="2159794"/>
            <a:ext cx="173962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Справочник Проекты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026598" y="2454354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Хранение настроек: IDGitLab, ТокенGitLab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6743581" y="3193613"/>
            <a:ext cx="426839" cy="15240"/>
          </a:xfrm>
          <a:prstGeom prst="roundRect">
            <a:avLst>
              <a:gd name="adj" fmla="val 140050"/>
            </a:avLst>
          </a:prstGeom>
          <a:solidFill>
            <a:srgbClr val="D9CDBA"/>
          </a:solidFill>
          <a:ln/>
        </p:spPr>
      </p:sp>
      <p:sp>
        <p:nvSpPr>
          <p:cNvPr id="17" name="Shape 13"/>
          <p:cNvSpPr/>
          <p:nvPr/>
        </p:nvSpPr>
        <p:spPr>
          <a:xfrm>
            <a:off x="7155180" y="3041213"/>
            <a:ext cx="320040" cy="320040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771" y="3075742"/>
            <a:ext cx="200858" cy="25098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929902" y="3023473"/>
            <a:ext cx="1673900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Документ Задача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766167" y="3318034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Хранение ИдентификаторЗадачиGitLab (iid)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766167" y="3631049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Вызов GitLabAPI из ОбработкиПроведения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766167" y="3944064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Кнопка принудительной отправки</a:t>
            </a:r>
            <a:endParaRPr lang="en-US" sz="1100" dirty="0"/>
          </a:p>
        </p:txBody>
      </p:sp>
      <p:sp>
        <p:nvSpPr>
          <p:cNvPr id="23" name="Shape 18"/>
          <p:cNvSpPr/>
          <p:nvPr/>
        </p:nvSpPr>
        <p:spPr>
          <a:xfrm>
            <a:off x="7459980" y="3981093"/>
            <a:ext cx="426839" cy="15240"/>
          </a:xfrm>
          <a:prstGeom prst="roundRect">
            <a:avLst>
              <a:gd name="adj" fmla="val 140050"/>
            </a:avLst>
          </a:prstGeom>
          <a:solidFill>
            <a:srgbClr val="D9CDBA"/>
          </a:solidFill>
          <a:ln/>
        </p:spPr>
      </p:sp>
      <p:sp>
        <p:nvSpPr>
          <p:cNvPr id="24" name="Shape 19"/>
          <p:cNvSpPr/>
          <p:nvPr/>
        </p:nvSpPr>
        <p:spPr>
          <a:xfrm>
            <a:off x="7155180" y="3828693"/>
            <a:ext cx="320040" cy="320040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771" y="3863221"/>
            <a:ext cx="200858" cy="25098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8026598" y="3810953"/>
            <a:ext cx="4412337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Регламентное задание РегламентПоОтправкеЗаданий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8026598" y="4105513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Периодический (по расписанию) запрос статусов из GitLab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8026598" y="4418528"/>
            <a:ext cx="583763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Обновление статусов задач в 1С</a:t>
            </a:r>
            <a:endParaRPr lang="en-US" sz="1100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447" y="4991338"/>
            <a:ext cx="8751213" cy="4375503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FA0F16D-5AF7-4147-BE14-DA4C0461A1BE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722" y="244673"/>
            <a:ext cx="3464957" cy="77402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1405" y="754142"/>
            <a:ext cx="7621191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Реализация Мобильного Приложения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761405" y="2271236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Назначение: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Предоставление доступа к задачам с мобильных устройств.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761405" y="2804874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Технология: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Мобильная платформа "1С:Предприятие 8.3".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61405" y="3338513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Реализованный функционал: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61405" y="3872151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Аутентификация: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Вход по логину/паролю пользователя 1С.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61405" y="4253984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Список задач: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Отображение списка доступных задач.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61405" y="4635818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Фильтрация по Проекту и Статусу.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61405" y="5017651"/>
            <a:ext cx="7621191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Просмотр деталей: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Отображение полной информации по выбранной задаче (Тема, Описание, Проект, Статус, Срок и т.д.).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61405" y="5712857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Изменение статуса задачи.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61405" y="6246495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Взаимодействие с основной базой: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61405" y="6780133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Через опубликованные </a:t>
            </a: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HTTP-сервисы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основной конфигурации.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61405" y="7161967"/>
            <a:ext cx="762119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Получение данных в реальном времени (требуется сетевое подключение).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2100"/>
            <a:ext cx="720090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Отладка и тестирование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6526" y="1859994"/>
            <a:ext cx="6268045" cy="1109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Цели отладки и тестирования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776526" y="3190994"/>
            <a:ext cx="62680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Обеспечение стабильной и корректной работы модуля "TaskMaster" на всех этапах.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6526" y="4122896"/>
            <a:ext cx="4437936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Отладка</a:t>
            </a:r>
            <a:endParaRPr lang="en-US" sz="3450" dirty="0"/>
          </a:p>
        </p:txBody>
      </p:sp>
      <p:sp>
        <p:nvSpPr>
          <p:cNvPr id="6" name="Text 4"/>
          <p:cNvSpPr/>
          <p:nvPr/>
        </p:nvSpPr>
        <p:spPr>
          <a:xfrm>
            <a:off x="776526" y="4899303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Инструменты: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Отладчик 1С, Табло, Стек вызовов.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6526" y="5331976"/>
            <a:ext cx="6268045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Процесс: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Пошаговая проверка кода, анализ значений переменных, логики, отладка взаимодействия с GitLab API.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6526" y="6474738"/>
            <a:ext cx="6268045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Примеры: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Устранены ошибки в проверке настроек интеграции, записи в регистр истории, формировании JSON.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3449" y="1859994"/>
            <a:ext cx="5955387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Подходы к тестированию</a:t>
            </a:r>
            <a:endParaRPr lang="en-US" sz="3450" dirty="0"/>
          </a:p>
        </p:txBody>
      </p:sp>
      <p:sp>
        <p:nvSpPr>
          <p:cNvPr id="10" name="Text 8"/>
          <p:cNvSpPr/>
          <p:nvPr/>
        </p:nvSpPr>
        <p:spPr>
          <a:xfrm>
            <a:off x="7593449" y="2636401"/>
            <a:ext cx="62680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Тип: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Функциональное тестирование на основе Test Cases.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3449" y="3424118"/>
            <a:ext cx="62680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Охват: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CRUD-операции, работа с ролями (РП, МН), валидация данных, интеграции, отчетность.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93449" y="4211836"/>
            <a:ext cx="62680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Результаты: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Все основные сценарии пройдены успешно (Статус: Pass). Результаты зафиксированы.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CE0D3C-C1CE-4250-9EA7-4C40FFFBECAB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7820"/>
            <a:ext cx="774906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Рефакторинг и Оптимизация Кода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1529596"/>
            <a:ext cx="2152055" cy="9800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777" y="1991558"/>
            <a:ext cx="239197" cy="2989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00424" y="16996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Цель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300424" y="2067401"/>
            <a:ext cx="3865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Повышение качества и упрощение поддержки</a:t>
            </a:r>
            <a:endParaRPr lang="en-US" sz="1300" dirty="0"/>
          </a:p>
        </p:txBody>
      </p:sp>
      <p:sp>
        <p:nvSpPr>
          <p:cNvPr id="7" name="Shape 3"/>
          <p:cNvSpPr/>
          <p:nvPr/>
        </p:nvSpPr>
        <p:spPr>
          <a:xfrm>
            <a:off x="5172908" y="2521268"/>
            <a:ext cx="8621197" cy="1143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2552105"/>
            <a:ext cx="4304109" cy="98000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777" y="2892623"/>
            <a:ext cx="239197" cy="2989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76511" y="2722126"/>
            <a:ext cx="268712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Структурирование кода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6376511" y="3089910"/>
            <a:ext cx="412980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Декомпозиция процедур, вынесение общего кода</a:t>
            </a:r>
            <a:endParaRPr lang="en-US" sz="1300" dirty="0"/>
          </a:p>
        </p:txBody>
      </p:sp>
      <p:sp>
        <p:nvSpPr>
          <p:cNvPr id="12" name="Shape 6"/>
          <p:cNvSpPr/>
          <p:nvPr/>
        </p:nvSpPr>
        <p:spPr>
          <a:xfrm>
            <a:off x="6248995" y="3543776"/>
            <a:ext cx="7545110" cy="1143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3574613"/>
            <a:ext cx="6456164" cy="9800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658" y="3915132"/>
            <a:ext cx="239197" cy="29896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52479" y="3744635"/>
            <a:ext cx="268509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Улучшение читаемости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7452479" y="4112419"/>
            <a:ext cx="3960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Имена переменных, добавление комментариев</a:t>
            </a:r>
            <a:endParaRPr lang="en-US" sz="1300" dirty="0"/>
          </a:p>
        </p:txBody>
      </p:sp>
      <p:sp>
        <p:nvSpPr>
          <p:cNvPr id="17" name="Text 9"/>
          <p:cNvSpPr/>
          <p:nvPr/>
        </p:nvSpPr>
        <p:spPr>
          <a:xfrm>
            <a:off x="793790" y="474595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Основные направления:</a:t>
            </a:r>
            <a:endParaRPr lang="en-US" sz="1300" dirty="0"/>
          </a:p>
        </p:txBody>
      </p:sp>
      <p:sp>
        <p:nvSpPr>
          <p:cNvPr id="18" name="Shape 10"/>
          <p:cNvSpPr/>
          <p:nvPr/>
        </p:nvSpPr>
        <p:spPr>
          <a:xfrm>
            <a:off x="793790" y="5400794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</p:sp>
      <p:sp>
        <p:nvSpPr>
          <p:cNvPr id="19" name="Text 11"/>
          <p:cNvSpPr/>
          <p:nvPr/>
        </p:nvSpPr>
        <p:spPr>
          <a:xfrm>
            <a:off x="1346478" y="5400794"/>
            <a:ext cx="268509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Улучшение читаемости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346478" y="5768578"/>
            <a:ext cx="368153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Осмысленные имена, комментарии к сложным участкам.</a:t>
            </a:r>
            <a:endParaRPr lang="en-US" sz="1300" dirty="0"/>
          </a:p>
        </p:txBody>
      </p:sp>
      <p:sp>
        <p:nvSpPr>
          <p:cNvPr id="21" name="Shape 13"/>
          <p:cNvSpPr/>
          <p:nvPr/>
        </p:nvSpPr>
        <p:spPr>
          <a:xfrm>
            <a:off x="5198031" y="5400794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</p:sp>
      <p:sp>
        <p:nvSpPr>
          <p:cNvPr id="22" name="Text 14"/>
          <p:cNvSpPr/>
          <p:nvPr/>
        </p:nvSpPr>
        <p:spPr>
          <a:xfrm>
            <a:off x="5750719" y="5400794"/>
            <a:ext cx="268712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Структурирование кода</a:t>
            </a:r>
            <a:endParaRPr lang="en-US" sz="1650" dirty="0"/>
          </a:p>
        </p:txBody>
      </p:sp>
      <p:sp>
        <p:nvSpPr>
          <p:cNvPr id="23" name="Text 15"/>
          <p:cNvSpPr/>
          <p:nvPr/>
        </p:nvSpPr>
        <p:spPr>
          <a:xfrm>
            <a:off x="5750719" y="5768578"/>
            <a:ext cx="368153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Декомпозиция процедур, вынесение общего кода.</a:t>
            </a:r>
            <a:endParaRPr lang="en-US" sz="1300" dirty="0"/>
          </a:p>
        </p:txBody>
      </p:sp>
      <p:sp>
        <p:nvSpPr>
          <p:cNvPr id="24" name="Shape 16"/>
          <p:cNvSpPr/>
          <p:nvPr/>
        </p:nvSpPr>
        <p:spPr>
          <a:xfrm>
            <a:off x="9602272" y="5400794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</p:sp>
      <p:sp>
        <p:nvSpPr>
          <p:cNvPr id="25" name="Text 17"/>
          <p:cNvSpPr/>
          <p:nvPr/>
        </p:nvSpPr>
        <p:spPr>
          <a:xfrm>
            <a:off x="10154960" y="5400794"/>
            <a:ext cx="35633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Устранение дублирования кода</a:t>
            </a:r>
            <a:endParaRPr lang="en-US" sz="1650" dirty="0"/>
          </a:p>
        </p:txBody>
      </p:sp>
      <p:sp>
        <p:nvSpPr>
          <p:cNvPr id="26" name="Text 18"/>
          <p:cNvSpPr/>
          <p:nvPr/>
        </p:nvSpPr>
        <p:spPr>
          <a:xfrm>
            <a:off x="793790" y="650426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Результат:</a:t>
            </a:r>
            <a:endParaRPr lang="en-US" sz="1300" dirty="0"/>
          </a:p>
        </p:txBody>
      </p:sp>
      <p:sp>
        <p:nvSpPr>
          <p:cNvPr id="27" name="Text 19"/>
          <p:cNvSpPr/>
          <p:nvPr/>
        </p:nvSpPr>
        <p:spPr>
          <a:xfrm>
            <a:off x="793790" y="696777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Код стал более понятным и структурированным.</a:t>
            </a:r>
            <a:endParaRPr lang="en-US" sz="1300" dirty="0"/>
          </a:p>
        </p:txBody>
      </p:sp>
      <p:sp>
        <p:nvSpPr>
          <p:cNvPr id="28" name="Text 20"/>
          <p:cNvSpPr/>
          <p:nvPr/>
        </p:nvSpPr>
        <p:spPr>
          <a:xfrm>
            <a:off x="793790" y="729948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Упрощена дальнейшая доработка и поддержка модуля.</a:t>
            </a:r>
            <a:endParaRPr lang="en-US" sz="13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F179AB-EE15-4739-99C3-A126CD281F7D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7381161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Результаты и Заключение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69" y="1705928"/>
            <a:ext cx="1063585" cy="1276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6342" y="1918573"/>
            <a:ext cx="285190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Основной результат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166342" y="2378512"/>
            <a:ext cx="1168038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Разработан модуль "TaskMaster" на 1С:Предприятие 8.3.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" y="2982277"/>
            <a:ext cx="1063585" cy="19064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66342" y="3194923"/>
            <a:ext cx="265902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Достигнутые цели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166342" y="3654862"/>
            <a:ext cx="11680388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Реализован основной функционал управления задачами, проектами и пользователями. Настроено разграничение доступа. Интеграция с GitLab API. Разработано мобильное приложение. Проведена отладка, тестирование и рефакторинг.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69" y="4888706"/>
            <a:ext cx="1063585" cy="1566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66342" y="5101352"/>
            <a:ext cx="392703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Полученный опыт и навыки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166342" y="5561290"/>
            <a:ext cx="116803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Разработка на 1С 8.3, проектирование структуры данных и интерфейсов, работа с внешними API (GitLab REST API), разработка мобильных приложений, отладка, тестирование и рефакторинг, работа с Git.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83669" y="6694051"/>
            <a:ext cx="13063061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Соответствие ТЗ: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Модуль соответствует основным требованиям ТЗ.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83669" y="7273766"/>
            <a:ext cx="13063061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Заключение: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Задачи практики успешно выполнены. Получен ценный опыт. Система "TaskMaster" готова к демонстрации.</a:t>
            </a:r>
            <a:endParaRPr lang="en-US" sz="16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E2757D-8507-4984-8F41-BC15A9A5A493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265"/>
            <a:ext cx="9501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Демонстрация</a:t>
            </a: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ru-RU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</a:t>
            </a:r>
            <a:r>
              <a:rPr lang="en-US" sz="445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аботы</a:t>
            </a: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ru-RU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</a:t>
            </a:r>
            <a:r>
              <a:rPr lang="en-US" sz="445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истемы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63114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4530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Создание задачи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2050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Демонстрация создания новой задачи в системе с заполнением всех необходимых полей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54704" y="3622834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5254704" y="4189809"/>
            <a:ext cx="2900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Интеграция с GitLab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6802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Показ автоматического создания задачи в GitLab после сохранения в 1С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715738" y="3282672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9715738" y="3849648"/>
            <a:ext cx="3665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Мобильное приложение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3400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Демонстрация работы с задачами через мобильное приложение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149CDF-44C5-4405-B87C-36C6C5B2D399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0C5DD-C3AC-48D3-A06D-B242C50D01BE}"/>
              </a:ext>
            </a:extLst>
          </p:cNvPr>
          <p:cNvSpPr txBox="1"/>
          <p:nvPr/>
        </p:nvSpPr>
        <p:spPr>
          <a:xfrm>
            <a:off x="5097780" y="3069082"/>
            <a:ext cx="7315200" cy="68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80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Демонстрация</a:t>
            </a:r>
            <a:r>
              <a:rPr lang="en-US" sz="1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ru-RU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</a:t>
            </a:r>
            <a:r>
              <a:rPr lang="en-US" sz="180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аботы</a:t>
            </a:r>
            <a:r>
              <a:rPr lang="en-US" sz="1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ru-RU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</a:t>
            </a:r>
            <a:r>
              <a:rPr lang="en-US" sz="1800" b="1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истемы</a:t>
            </a:r>
            <a:endParaRPr lang="en-US" sz="1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FC8CC0-6A5B-4092-9AEE-374BD88D6B7E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3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35C4FF-0C7A-4553-A438-E46C29F78763}"/>
              </a:ext>
            </a:extLst>
          </p:cNvPr>
          <p:cNvSpPr/>
          <p:nvPr/>
        </p:nvSpPr>
        <p:spPr>
          <a:xfrm>
            <a:off x="275630" y="146685"/>
            <a:ext cx="9501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Мобильно приложение</a:t>
            </a:r>
            <a:endParaRPr lang="en-US" sz="445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2F04A77-0948-4734-998D-03AF1BE5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3" y="1072739"/>
            <a:ext cx="2701612" cy="6035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8CCB54-876D-4694-80DA-E0CDA4C6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45" y="1072739"/>
            <a:ext cx="2701623" cy="60350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3CEF2B-EA95-438E-BB35-018D246A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57" y="1051560"/>
            <a:ext cx="2701624" cy="60350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2ADC4B-9F8E-4100-A971-9F252A70950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59781" y="1051561"/>
            <a:ext cx="2813080" cy="60350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C68587-7507-4DAE-9AA6-57478CC2D40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572861" y="1051561"/>
            <a:ext cx="2600339" cy="603504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494F76F-6DAA-46FF-86E6-78F29C36471D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83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FFD9C-5B7C-45BB-BC4B-D241D90AAAC0}"/>
              </a:ext>
            </a:extLst>
          </p:cNvPr>
          <p:cNvSpPr txBox="1"/>
          <p:nvPr/>
        </p:nvSpPr>
        <p:spPr>
          <a:xfrm>
            <a:off x="6393180" y="849884"/>
            <a:ext cx="7315200" cy="68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GitLab</a:t>
            </a:r>
            <a:endParaRPr lang="en-US"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B60A6-BF36-4650-90E2-4E8197C21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9320" y="1539240"/>
            <a:ext cx="9014460" cy="479298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3F9C96-769D-44EA-8BB5-93EEBF82101A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6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8112"/>
            <a:ext cx="6637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Спасибо за внимание!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0051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9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Разработка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8472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Полный цикл разработки на платформе 1С:Предприятие 8.3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20051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399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Мобильность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48472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Доступ к задачам с любого устройства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20051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9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8472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Взаимодействие с внешними системами через API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4656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Готов ответить на ваши вопросы по реализации модуля "TaskMaster" и продемонстрировать дополнительные аспекты работы системы.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75BD1A-3792-4723-80DB-B4694AFA53D2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84751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Место Прохождения Практики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3656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ООО «МастерСофт – Сервис»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3497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(г. Киров, ул. Маклина, д. 40)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Характеристика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393656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Аккредитованная IT-компания (Реестр МСП)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78631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Специализация: Разработка ПО, внедрение 1С, IT-аутсорсинг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345299"/>
            <a:ext cx="36942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Предоставленные ресурсы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393656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Рабочее место, ПК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440328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Платформа "1С:Предприятие 8.3" (режим Конфигуратора)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525303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Тестовая база данных 1С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571976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Консультации специалистов</a:t>
            </a:r>
            <a:endParaRPr lang="en-US" sz="18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55BA818-E14E-48CE-9AEC-01BE095719B5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6398"/>
            <a:ext cx="6444972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Цели и Задачи Практики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1829991"/>
            <a:ext cx="2137529" cy="16533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442" y="2670572"/>
            <a:ext cx="319683" cy="399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72576" y="205740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 практики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5372576" y="2528173"/>
            <a:ext cx="819269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информационной системы "TaskMaster" для автоматизации управления задачами разработки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201960" y="3496389"/>
            <a:ext cx="8533924" cy="15240"/>
          </a:xfrm>
          <a:prstGeom prst="roundRect">
            <a:avLst>
              <a:gd name="adj" fmla="val 223831"/>
            </a:avLst>
          </a:prstGeom>
          <a:solidFill>
            <a:srgbClr val="D9CDB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3540085"/>
            <a:ext cx="4275058" cy="165330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442" y="4166830"/>
            <a:ext cx="319683" cy="39969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41281" y="394942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задачи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6441281" y="4420195"/>
            <a:ext cx="551414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модуль постановки и отслеживания задач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70665" y="5206484"/>
            <a:ext cx="7465219" cy="15240"/>
          </a:xfrm>
          <a:prstGeom prst="roundRect">
            <a:avLst>
              <a:gd name="adj" fmla="val 223831"/>
            </a:avLst>
          </a:prstGeom>
          <a:solidFill>
            <a:srgbClr val="D9CDB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250180"/>
            <a:ext cx="6412587" cy="165330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6561" y="5876925"/>
            <a:ext cx="319683" cy="3996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10105" y="5477589"/>
            <a:ext cx="354830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 и мобильность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510105" y="5948363"/>
            <a:ext cx="605516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Реализовать интеграцию с GitLab и создать мобильное приложение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837724" y="7159228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0A928BF-781A-4D0D-B00A-6E356D12DD79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4889"/>
            <a:ext cx="7437596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Анализ Технического Задания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37724" y="2079308"/>
            <a:ext cx="4174688" cy="4548545"/>
          </a:xfrm>
          <a:prstGeom prst="roundRect">
            <a:avLst>
              <a:gd name="adj" fmla="val 774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53108" y="2294692"/>
            <a:ext cx="363081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Функциональные требования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53108" y="2740700"/>
            <a:ext cx="3743920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Управление: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Проекты (CRUD), Пользователи (CRUD, 2 роли), Задачи (CRUD, история статусов)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53108" y="3849767"/>
            <a:ext cx="3743920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Интеграция GitLab: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Авто-создание/обновление задач, синхронизация статусов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53108" y="4958834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Мобильное приложение: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Просмотр списка и деталей задач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53108" y="5723334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Отчетность: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Базовые отчеты по задачам (по проекту, по статусу)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27796" y="2079308"/>
            <a:ext cx="4174688" cy="4548545"/>
          </a:xfrm>
          <a:prstGeom prst="roundRect">
            <a:avLst>
              <a:gd name="adj" fmla="val 774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5443180" y="229469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Роли пользователей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43180" y="2740700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Руководитель проекта: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Полный доступ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443180" y="3505200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Менеджер: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Создание, просмотр задач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17869" y="2079308"/>
            <a:ext cx="4174688" cy="4548545"/>
          </a:xfrm>
          <a:prstGeom prst="roundRect">
            <a:avLst>
              <a:gd name="adj" fmla="val 774"/>
            </a:avLst>
          </a:prstGeom>
          <a:solidFill>
            <a:srgbClr val="F3E7D4"/>
          </a:solidFill>
          <a:ln/>
        </p:spPr>
      </p:sp>
      <p:sp>
        <p:nvSpPr>
          <p:cNvPr id="14" name="Text 12"/>
          <p:cNvSpPr/>
          <p:nvPr/>
        </p:nvSpPr>
        <p:spPr>
          <a:xfrm>
            <a:off x="9833253" y="2294692"/>
            <a:ext cx="374392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Нефункциональные требования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33253" y="3057525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Надежность, Безопасность (роли, защита токена)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833253" y="3822025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Производительность (отклик &lt; 3 сек)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833253" y="4586526"/>
            <a:ext cx="374392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Технологии: 1С 8.3 (Упр. приложение), HTTPS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37724" y="6870144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Статус ТЗ: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Признано достаточным для начала разработки.</a:t>
            </a:r>
            <a:endParaRPr lang="en-US" sz="16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C8D873A-50B6-463C-871B-17E04D476DFE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D21F76-C65F-443D-B4D5-6A5636B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000" y="718074"/>
            <a:ext cx="9413147" cy="7583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FE572-9593-476B-934B-7A7C91284C7F}"/>
              </a:ext>
            </a:extLst>
          </p:cNvPr>
          <p:cNvSpPr txBox="1"/>
          <p:nvPr/>
        </p:nvSpPr>
        <p:spPr>
          <a:xfrm>
            <a:off x="6112800" y="3487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ER-</a:t>
            </a:r>
            <a:r>
              <a:rPr lang="en-US" sz="18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070B50-4E63-4A6C-9887-973A9E6FFFB4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76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0800" y="671155"/>
            <a:ext cx="10811877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Диаграмма</a:t>
            </a: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Вариантов Использования</a:t>
            </a:r>
            <a:endParaRPr lang="en-US" sz="33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EC00718-31C9-4F3F-ACD1-CE0AB93F1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400" y="1311145"/>
            <a:ext cx="10282462" cy="6507342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EF3FB83-ACDB-4142-9FDB-361BAFC10C88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0965"/>
            <a:ext cx="460855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 разработки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97154"/>
            <a:ext cx="478750" cy="478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66735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Платформа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37724" y="3063835"/>
            <a:ext cx="41268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1С:Предприятие 8.3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28" y="1997154"/>
            <a:ext cx="478750" cy="47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1728" y="2667357"/>
            <a:ext cx="273272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Язык программирования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51728" y="3063835"/>
            <a:ext cx="41268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1С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732" y="1997154"/>
            <a:ext cx="478750" cy="47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5732" y="266735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Среда разработки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65732" y="3063835"/>
            <a:ext cx="412694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Конфигуратор 1С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524" y="3751048"/>
            <a:ext cx="4165163" cy="3593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DB53D86-DAF3-4E35-9402-402A186CF3AF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2464"/>
            <a:ext cx="9605605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Конфигурации (Основные Объекты)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7724" y="1549479"/>
            <a:ext cx="1619369" cy="101762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42" y="1900476"/>
            <a:ext cx="252413" cy="3155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6520" y="172890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Справочники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636520" y="2100501"/>
            <a:ext cx="373880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Проекты (с ТЧ КомандаПроекта), Пользователи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546747" y="2557582"/>
            <a:ext cx="11156275" cy="1143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2656761"/>
            <a:ext cx="3238738" cy="101762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87" y="3007757"/>
            <a:ext cx="252413" cy="31551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5889" y="283618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Документы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4255889" y="3207782"/>
            <a:ext cx="342292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Задача (регистратор для ИсторииСтатусов)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4166116" y="3664863"/>
            <a:ext cx="9536906" cy="1143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3764042"/>
            <a:ext cx="4858107" cy="101762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512" y="4115038"/>
            <a:ext cx="252413" cy="3155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75258" y="394346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Перечисления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875258" y="4315063"/>
            <a:ext cx="53391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РолиВПроекте, СтатусыЗадач, ПриоритетыЗадач, СтатусыПроектов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5785485" y="4772144"/>
            <a:ext cx="7917537" cy="1143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8" name="Shape 13"/>
          <p:cNvSpPr/>
          <p:nvPr/>
        </p:nvSpPr>
        <p:spPr>
          <a:xfrm>
            <a:off x="837724" y="4871323"/>
            <a:ext cx="6477476" cy="1017627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56" y="5222319"/>
            <a:ext cx="252413" cy="31551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94627" y="505075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Регистры сведений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494627" y="5422344"/>
            <a:ext cx="547973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ИсторияИзмененийСтатусовЗадач (непериодический, подчиненный)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837724" y="6090880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Реализованные объекты метаданных 1С также включают: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837724" y="6579989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Общие модули: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GitLabAPI (серверный, для интеграции), ВалидацияПолей (клиент-серверный)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837724" y="6929914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Роли: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РуководительПроекта, Менеджер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837724" y="7279838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Отчеты (СКД):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СписокЗадач</a:t>
            </a:r>
            <a:endParaRPr lang="en-US" sz="1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38285E8-6295-4837-957B-84DE2C888194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9879"/>
            <a:ext cx="12954952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Реализация Ключевого Функционала: Управление Задачами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101929" y="3459956"/>
            <a:ext cx="271843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Центральный объект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37724" y="3930729"/>
            <a:ext cx="398264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Документ Задача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78" y="2857143"/>
            <a:ext cx="4307443" cy="430744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25" y="3564672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10036" y="273224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Форма документа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810036" y="3203019"/>
            <a:ext cx="3982641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Разработана управляемая форма для ввода и отображения всех атрибутов задачи (Проект, Тема, Описание, Исполнитель, Статус, Приоритет, Срок и др.)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478" y="2857143"/>
            <a:ext cx="4307443" cy="430744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488" y="3931265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10036" y="536340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Логика проведения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810036" y="5834182"/>
            <a:ext cx="3982641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Запись нового статуса в регистр, проверка настроек интеграции, вызов функций GitLabAPI, запись идентификатора задачи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78" y="2857143"/>
            <a:ext cx="4307443" cy="430744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894" y="6031528"/>
            <a:ext cx="340162" cy="42529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45030" y="554533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Валидация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837724" y="6016109"/>
            <a:ext cx="398264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заполнения обязательных полей (Проект, ТемаЗадачи) перед записью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1478" y="2857143"/>
            <a:ext cx="4307443" cy="430744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632" y="5707440"/>
            <a:ext cx="340162" cy="34016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29132A2-2DD6-42F5-A57E-5767AA08F944}"/>
              </a:ext>
            </a:extLst>
          </p:cNvPr>
          <p:cNvSpPr/>
          <p:nvPr/>
        </p:nvSpPr>
        <p:spPr>
          <a:xfrm>
            <a:off x="12649200" y="7529929"/>
            <a:ext cx="1981200" cy="59624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993</Words>
  <Application>Microsoft Office PowerPoint</Application>
  <PresentationFormat>Произвольный</PresentationFormat>
  <Paragraphs>169</Paragraphs>
  <Slides>19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Calibri Light</vt:lpstr>
      <vt:lpstr>Lora</vt:lpstr>
      <vt:lpstr>Wingdings 2</vt:lpstr>
      <vt:lpstr>Calibri</vt:lpstr>
      <vt:lpstr>Lato Bold</vt:lpstr>
      <vt:lpstr>Source Sans Pro</vt:lpstr>
      <vt:lpstr>Arial</vt:lpstr>
      <vt:lpstr>Lato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збруев</cp:lastModifiedBy>
  <cp:revision>4</cp:revision>
  <dcterms:created xsi:type="dcterms:W3CDTF">2025-04-05T11:01:48Z</dcterms:created>
  <dcterms:modified xsi:type="dcterms:W3CDTF">2025-04-05T11:26:50Z</dcterms:modified>
</cp:coreProperties>
</file>